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2"/>
  </p:notesMasterIdLst>
  <p:sldIdLst>
    <p:sldId id="256" r:id="rId2"/>
    <p:sldId id="623" r:id="rId3"/>
    <p:sldId id="272" r:id="rId4"/>
    <p:sldId id="625" r:id="rId5"/>
    <p:sldId id="605" r:id="rId6"/>
    <p:sldId id="628" r:id="rId7"/>
    <p:sldId id="624" r:id="rId8"/>
    <p:sldId id="626" r:id="rId9"/>
    <p:sldId id="627" r:id="rId10"/>
    <p:sldId id="629" r:id="rId11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72533" autoAdjust="0"/>
  </p:normalViewPr>
  <p:slideViewPr>
    <p:cSldViewPr snapToGrid="0">
      <p:cViewPr varScale="1">
        <p:scale>
          <a:sx n="157" d="100"/>
          <a:sy n="157" d="100"/>
        </p:scale>
        <p:origin x="1900" y="84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g14ba4a2677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g14ba4a2677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CH" dirty="0"/>
              <a:t>The </a:t>
            </a:r>
            <a:r>
              <a:rPr lang="fr-CH" dirty="0" err="1"/>
              <a:t>bigger</a:t>
            </a:r>
            <a:r>
              <a:rPr lang="fr-CH" dirty="0"/>
              <a:t> the </a:t>
            </a:r>
            <a:r>
              <a:rPr lang="fr-CH" dirty="0" err="1"/>
              <a:t>fiber</a:t>
            </a:r>
            <a:r>
              <a:rPr lang="fr-CH" dirty="0"/>
              <a:t>, the more </a:t>
            </a:r>
            <a:r>
              <a:rPr lang="fr-CH" dirty="0" err="1"/>
              <a:t>myelinated</a:t>
            </a:r>
            <a:r>
              <a:rPr lang="fr-CH" dirty="0"/>
              <a:t> the </a:t>
            </a:r>
            <a:r>
              <a:rPr lang="fr-CH" dirty="0" err="1"/>
              <a:t>fiber</a:t>
            </a:r>
            <a:r>
              <a:rPr lang="fr-CH" dirty="0"/>
              <a:t>, the </a:t>
            </a:r>
            <a:r>
              <a:rPr lang="fr-CH" dirty="0" err="1"/>
              <a:t>faster</a:t>
            </a:r>
            <a:r>
              <a:rPr lang="fr-CH" dirty="0"/>
              <a:t> the conduction</a:t>
            </a:r>
          </a:p>
          <a:p>
            <a:r>
              <a:rPr lang="fr-CH" dirty="0"/>
              <a:t>Adaptive relevance of speed (e.g. </a:t>
            </a:r>
            <a:r>
              <a:rPr lang="fr-CH" dirty="0" err="1"/>
              <a:t>rapidly</a:t>
            </a:r>
            <a:r>
              <a:rPr lang="fr-CH" dirty="0"/>
              <a:t> </a:t>
            </a:r>
            <a:r>
              <a:rPr lang="fr-CH" dirty="0" err="1"/>
              <a:t>react</a:t>
            </a:r>
            <a:r>
              <a:rPr lang="fr-CH" dirty="0"/>
              <a:t> to </a:t>
            </a:r>
            <a:r>
              <a:rPr lang="fr-CH" dirty="0" err="1"/>
              <a:t>painful</a:t>
            </a:r>
            <a:r>
              <a:rPr lang="fr-CH" dirty="0"/>
              <a:t> stimuli)</a:t>
            </a:r>
          </a:p>
        </p:txBody>
      </p:sp>
    </p:spTree>
    <p:extLst>
      <p:ext uri="{BB962C8B-B14F-4D97-AF65-F5344CB8AC3E}">
        <p14:creationId xmlns:p14="http://schemas.microsoft.com/office/powerpoint/2010/main" val="12456056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7F2E139-979D-AA4A-A7FD-0C5BD1D9E536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68674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58750" indent="0">
              <a:buNone/>
            </a:pPr>
            <a:r>
              <a:rPr lang="fr-CH" dirty="0"/>
              <a:t>In </a:t>
            </a:r>
            <a:r>
              <a:rPr lang="fr-CH" dirty="0" err="1"/>
              <a:t>between</a:t>
            </a:r>
            <a:r>
              <a:rPr lang="fr-CH" dirty="0"/>
              <a:t> </a:t>
            </a:r>
            <a:r>
              <a:rPr lang="fr-CH" dirty="0" err="1"/>
              <a:t>each</a:t>
            </a:r>
            <a:r>
              <a:rPr lang="fr-CH" dirty="0"/>
              <a:t> </a:t>
            </a:r>
            <a:r>
              <a:rPr lang="fr-CH" dirty="0" err="1"/>
              <a:t>vertebrae</a:t>
            </a:r>
            <a:r>
              <a:rPr lang="fr-CH" dirty="0"/>
              <a:t>, one bundle of nerves come out of the spinal </a:t>
            </a:r>
            <a:r>
              <a:rPr lang="fr-CH" dirty="0" err="1"/>
              <a:t>cord</a:t>
            </a:r>
            <a:r>
              <a:rPr lang="fr-CH" dirty="0"/>
              <a:t> on </a:t>
            </a:r>
            <a:r>
              <a:rPr lang="fr-CH" dirty="0" err="1"/>
              <a:t>both</a:t>
            </a:r>
            <a:r>
              <a:rPr lang="fr-CH" dirty="0"/>
              <a:t> </a:t>
            </a:r>
            <a:r>
              <a:rPr lang="fr-CH" dirty="0" err="1"/>
              <a:t>sides</a:t>
            </a:r>
            <a:r>
              <a:rPr lang="fr-CH" dirty="0"/>
              <a:t> and </a:t>
            </a:r>
            <a:r>
              <a:rPr lang="fr-CH" dirty="0" err="1"/>
              <a:t>form</a:t>
            </a:r>
            <a:r>
              <a:rPr lang="fr-CH" dirty="0"/>
              <a:t> a dorsal root ganglion (DRG)</a:t>
            </a:r>
          </a:p>
        </p:txBody>
      </p:sp>
    </p:spTree>
    <p:extLst>
      <p:ext uri="{BB962C8B-B14F-4D97-AF65-F5344CB8AC3E}">
        <p14:creationId xmlns:p14="http://schemas.microsoft.com/office/powerpoint/2010/main" val="241049619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fr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8.jpg"/><Relationship Id="rId4" Type="http://schemas.openxmlformats.org/officeDocument/2006/relationships/image" Target="../media/image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0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1DD9613B-8456-4F3D-88B1-BAB3DBF46BD2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-1" b="15184"/>
          <a:stretch/>
        </p:blipFill>
        <p:spPr>
          <a:xfrm>
            <a:off x="0" y="0"/>
            <a:ext cx="9144000" cy="5143499"/>
          </a:xfrm>
          <a:prstGeom prst="rect">
            <a:avLst/>
          </a:prstGeom>
        </p:spPr>
      </p:pic>
      <p:sp>
        <p:nvSpPr>
          <p:cNvPr id="54" name="Google Shape;54;p13"/>
          <p:cNvSpPr txBox="1">
            <a:spLocks noGrp="1"/>
          </p:cNvSpPr>
          <p:nvPr>
            <p:ph type="ctrTitle"/>
          </p:nvPr>
        </p:nvSpPr>
        <p:spPr>
          <a:xfrm>
            <a:off x="2052328" y="1869440"/>
            <a:ext cx="5039344" cy="566543"/>
          </a:xfrm>
          <a:prstGeom prst="rect">
            <a:avLst/>
          </a:prstGeom>
          <a:solidFill>
            <a:srgbClr val="FFFFFF">
              <a:alpha val="50196"/>
            </a:srgbClr>
          </a:solidFill>
          <a:ln>
            <a:noFill/>
          </a:ln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>
              <a:buClr>
                <a:schemeClr val="dk2"/>
              </a:buClr>
              <a:buSzPts val="2800"/>
            </a:pPr>
            <a:r>
              <a:rPr lang="fr" sz="2800" b="1" dirty="0">
                <a:solidFill>
                  <a:schemeClr val="dk2"/>
                </a:solidFill>
              </a:rPr>
              <a:t>BIO-311 Neuroscience</a:t>
            </a:r>
            <a:endParaRPr sz="2800" b="1" dirty="0">
              <a:solidFill>
                <a:schemeClr val="dk2"/>
              </a:solidFill>
            </a:endParaRPr>
          </a:p>
        </p:txBody>
      </p:sp>
      <p:sp>
        <p:nvSpPr>
          <p:cNvPr id="55" name="Google Shape;55;p13"/>
          <p:cNvSpPr txBox="1">
            <a:spLocks noGrp="1"/>
          </p:cNvSpPr>
          <p:nvPr>
            <p:ph type="subTitle" idx="1"/>
          </p:nvPr>
        </p:nvSpPr>
        <p:spPr>
          <a:xfrm>
            <a:off x="2052328" y="2613537"/>
            <a:ext cx="5039344" cy="566543"/>
          </a:xfrm>
          <a:prstGeom prst="rect">
            <a:avLst/>
          </a:prstGeom>
          <a:solidFill>
            <a:srgbClr val="FFFFFF">
              <a:alpha val="50196"/>
            </a:srgbClr>
          </a:solidFill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fr" b="1" dirty="0"/>
              <a:t>The somatosensory system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>
            <a:extLst>
              <a:ext uri="{FF2B5EF4-FFF2-40B4-BE49-F238E27FC236}">
                <a16:creationId xmlns:a16="http://schemas.microsoft.com/office/drawing/2014/main" id="{08A7D0A3-696B-48C0-B6DC-296A468145C7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35450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Plasticity of the somatotopic map</a:t>
            </a:r>
          </a:p>
        </p:txBody>
      </p:sp>
      <p:pic>
        <p:nvPicPr>
          <p:cNvPr id="3" name="Google Shape;115;p20">
            <a:extLst>
              <a:ext uri="{FF2B5EF4-FFF2-40B4-BE49-F238E27FC236}">
                <a16:creationId xmlns:a16="http://schemas.microsoft.com/office/drawing/2014/main" id="{0FDE71E5-8B84-4A15-9F0E-53B7BAED1B5F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2596200" y="2681674"/>
            <a:ext cx="3951600" cy="2461826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Google Shape;118;p20">
            <a:extLst>
              <a:ext uri="{FF2B5EF4-FFF2-40B4-BE49-F238E27FC236}">
                <a16:creationId xmlns:a16="http://schemas.microsoft.com/office/drawing/2014/main" id="{A2751C4F-3203-4719-BFFF-6C736E7B78E8}"/>
              </a:ext>
            </a:extLst>
          </p:cNvPr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47195" y="1086300"/>
            <a:ext cx="2353500" cy="1408400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5CF1930F-C8B4-435F-8914-B344F47C3B27}"/>
              </a:ext>
            </a:extLst>
          </p:cNvPr>
          <p:cNvSpPr txBox="1"/>
          <p:nvPr/>
        </p:nvSpPr>
        <p:spPr>
          <a:xfrm>
            <a:off x="4070905" y="1362301"/>
            <a:ext cx="46101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sz="1600" dirty="0" err="1"/>
              <a:t>Experimental</a:t>
            </a:r>
            <a:r>
              <a:rPr lang="fr-CH" sz="1600" dirty="0"/>
              <a:t> </a:t>
            </a:r>
            <a:r>
              <a:rPr lang="fr-CH" sz="1600" dirty="0" err="1"/>
              <a:t>demonstration</a:t>
            </a:r>
            <a:r>
              <a:rPr lang="fr-CH" sz="1600" dirty="0"/>
              <a:t> of </a:t>
            </a:r>
            <a:r>
              <a:rPr lang="fr-CH" sz="1600" dirty="0" err="1"/>
              <a:t>somatotopic</a:t>
            </a:r>
            <a:r>
              <a:rPr lang="fr-CH" sz="1600" dirty="0"/>
              <a:t> </a:t>
            </a:r>
            <a:r>
              <a:rPr lang="fr-CH" sz="1600" dirty="0" err="1"/>
              <a:t>reorganization</a:t>
            </a:r>
            <a:r>
              <a:rPr lang="fr-CH" sz="1600" dirty="0"/>
              <a:t>: </a:t>
            </a:r>
            <a:r>
              <a:rPr lang="fr-CH" sz="1600" dirty="0" err="1"/>
              <a:t>After</a:t>
            </a:r>
            <a:r>
              <a:rPr lang="fr-CH" sz="1600" dirty="0"/>
              <a:t> amputation of one digit in </a:t>
            </a:r>
            <a:r>
              <a:rPr lang="fr-CH" sz="1600" dirty="0" err="1"/>
              <a:t>monkeys</a:t>
            </a:r>
            <a:r>
              <a:rPr lang="fr-CH" sz="1600" dirty="0"/>
              <a:t>, the area for the </a:t>
            </a:r>
            <a:r>
              <a:rPr lang="fr-CH" sz="1600" dirty="0" err="1"/>
              <a:t>amputated</a:t>
            </a:r>
            <a:r>
              <a:rPr lang="fr-CH" sz="1600" dirty="0"/>
              <a:t> </a:t>
            </a:r>
            <a:r>
              <a:rPr lang="fr-CH" sz="1600" dirty="0" err="1"/>
              <a:t>limb</a:t>
            </a:r>
            <a:r>
              <a:rPr lang="fr-CH" sz="1600" dirty="0"/>
              <a:t> </a:t>
            </a:r>
            <a:r>
              <a:rPr lang="fr-CH" sz="1600" dirty="0" err="1"/>
              <a:t>is</a:t>
            </a:r>
            <a:r>
              <a:rPr lang="fr-CH" sz="1600" dirty="0"/>
              <a:t> </a:t>
            </a:r>
            <a:r>
              <a:rPr lang="fr-CH" sz="1600" dirty="0" err="1"/>
              <a:t>invaded</a:t>
            </a:r>
            <a:r>
              <a:rPr lang="fr-CH" sz="1600" dirty="0"/>
              <a:t> by </a:t>
            </a:r>
            <a:r>
              <a:rPr lang="fr-CH" sz="1600" dirty="0" err="1"/>
              <a:t>neigboring</a:t>
            </a:r>
            <a:r>
              <a:rPr lang="fr-CH" sz="1600" dirty="0"/>
              <a:t> </a:t>
            </a:r>
            <a:r>
              <a:rPr lang="fr-CH" sz="1600" dirty="0" err="1"/>
              <a:t>regions</a:t>
            </a:r>
            <a:endParaRPr lang="fr-CH" sz="1600" dirty="0"/>
          </a:p>
        </p:txBody>
      </p:sp>
    </p:spTree>
    <p:extLst>
      <p:ext uri="{BB962C8B-B14F-4D97-AF65-F5344CB8AC3E}">
        <p14:creationId xmlns:p14="http://schemas.microsoft.com/office/powerpoint/2010/main" val="6263492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964796" y="1214186"/>
            <a:ext cx="6764906" cy="27454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600" u="sng" dirty="0">
                <a:latin typeface="Arial" panose="020B0604020202020204" pitchFamily="34" charset="0"/>
                <a:cs typeface="Arial" panose="020B0604020202020204" pitchFamily="34" charset="0"/>
              </a:rPr>
              <a:t>The somatosensory system</a:t>
            </a:r>
            <a:r>
              <a:rPr lang="en-GB" sz="1600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  <a:p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Touch and proprioception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Mechanoreceptors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GB" dirty="0">
                <a:latin typeface="Arial" panose="020B0604020202020204" pitchFamily="34" charset="0"/>
                <a:cs typeface="Arial" panose="020B0604020202020204" pitchFamily="34" charset="0"/>
              </a:rPr>
              <a:t>Touch receptor types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Somatosensory receptive fields &amp; tactile acuity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Touch and proprioception neural pathways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Somatotopy &amp; homunculus</a:t>
            </a:r>
          </a:p>
          <a:p>
            <a:pPr marL="214313" indent="-214313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Plasticity of the somatotopic map in the context of amputation</a:t>
            </a:r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D72BB94-2B69-FB8A-C535-C9128D77A50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158604-16E0-4B44-BD42-12737C010440}" type="slidenum">
              <a:rPr lang="en-US" smtClean="0"/>
              <a:t>2</a:t>
            </a:fld>
            <a:endParaRPr lang="en-US"/>
          </a:p>
        </p:txBody>
      </p:sp>
      <p:sp>
        <p:nvSpPr>
          <p:cNvPr id="5" name="Google Shape;79;p16">
            <a:extLst>
              <a:ext uri="{FF2B5EF4-FFF2-40B4-BE49-F238E27FC236}">
                <a16:creationId xmlns:a16="http://schemas.microsoft.com/office/drawing/2014/main" id="{D95EE8A8-E341-4F06-8176-F4F3C78244FB}"/>
              </a:ext>
            </a:extLst>
          </p:cNvPr>
          <p:cNvSpPr txBox="1">
            <a:spLocks/>
          </p:cNvSpPr>
          <p:nvPr/>
        </p:nvSpPr>
        <p:spPr>
          <a:xfrm>
            <a:off x="388768" y="30278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7500"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2500" dirty="0"/>
              <a:t>Summary</a:t>
            </a:r>
          </a:p>
        </p:txBody>
      </p:sp>
    </p:spTree>
    <p:extLst>
      <p:ext uri="{BB962C8B-B14F-4D97-AF65-F5344CB8AC3E}">
        <p14:creationId xmlns:p14="http://schemas.microsoft.com/office/powerpoint/2010/main" val="21302060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03BE612B-DBFB-543E-A352-D35AA2094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21745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The somatosensory system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1176EC0-495D-67AA-23E9-54541560C52A}"/>
              </a:ext>
            </a:extLst>
          </p:cNvPr>
          <p:cNvSpPr txBox="1"/>
          <p:nvPr/>
        </p:nvSpPr>
        <p:spPr>
          <a:xfrm>
            <a:off x="1013552" y="1091312"/>
            <a:ext cx="6404518" cy="2960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</a:t>
            </a:r>
            <a:r>
              <a:rPr lang="en-US" i="1" dirty="0">
                <a:latin typeface="Arial" panose="020B0604020202020204" pitchFamily="34" charset="0"/>
                <a:cs typeface="Arial" panose="020B0604020202020204" pitchFamily="34" charset="0"/>
              </a:rPr>
              <a:t>somatosensory system </a:t>
            </a: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mediates a range of sensations including: </a:t>
            </a:r>
          </a:p>
          <a:p>
            <a:pPr marL="285750" lvl="5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Touch, pressure, vibration</a:t>
            </a:r>
          </a:p>
          <a:p>
            <a:pPr marL="285750" lvl="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Position and movement of limbs (proprioception)</a:t>
            </a:r>
          </a:p>
          <a:p>
            <a:pPr marL="285750" lvl="7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Heat, cold, itch, pain (unit 6)</a:t>
            </a:r>
          </a:p>
          <a:p>
            <a:pPr>
              <a:lnSpc>
                <a:spcPct val="150000"/>
              </a:lnSpc>
            </a:pP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ct val="150000"/>
              </a:lnSpc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These different modalities have different: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Receptor types (receptive field)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Fiber types (speed of conduction)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Neural pathways </a:t>
            </a:r>
          </a:p>
        </p:txBody>
      </p:sp>
    </p:spTree>
    <p:extLst>
      <p:ext uri="{BB962C8B-B14F-4D97-AF65-F5344CB8AC3E}">
        <p14:creationId xmlns:p14="http://schemas.microsoft.com/office/powerpoint/2010/main" val="2340491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5">
            <a:extLst>
              <a:ext uri="{FF2B5EF4-FFF2-40B4-BE49-F238E27FC236}">
                <a16:creationId xmlns:a16="http://schemas.microsoft.com/office/drawing/2014/main" id="{03BE612B-DBFB-543E-A352-D35AA209432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6125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Mechanoreceptors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54BBEECE-F003-4F0A-938E-5F83D2C9D0AC}"/>
              </a:ext>
            </a:extLst>
          </p:cNvPr>
          <p:cNvGrpSpPr/>
          <p:nvPr/>
        </p:nvGrpSpPr>
        <p:grpSpPr>
          <a:xfrm>
            <a:off x="443909" y="1188721"/>
            <a:ext cx="4128091" cy="3699033"/>
            <a:chOff x="2500406" y="446180"/>
            <a:chExt cx="7048708" cy="6316093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325D76B8-C9ED-4E7A-A667-9BFA9CDE420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500406" y="495901"/>
              <a:ext cx="6979260" cy="6266372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238149F4-4E0C-4424-BB17-4EA2374C5DCD}"/>
                </a:ext>
              </a:extLst>
            </p:cNvPr>
            <p:cNvSpPr/>
            <p:nvPr/>
          </p:nvSpPr>
          <p:spPr>
            <a:xfrm>
              <a:off x="6840638" y="446180"/>
              <a:ext cx="2708476" cy="288833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3" name="Picture 2">
            <a:extLst>
              <a:ext uri="{FF2B5EF4-FFF2-40B4-BE49-F238E27FC236}">
                <a16:creationId xmlns:a16="http://schemas.microsoft.com/office/drawing/2014/main" id="{62AF9B46-AD91-47A2-AA43-7CF87A01B4A6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b="3579"/>
          <a:stretch/>
        </p:blipFill>
        <p:spPr>
          <a:xfrm>
            <a:off x="4950172" y="1427187"/>
            <a:ext cx="3622919" cy="3374486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66E524DE-2505-4137-8EC3-DF13B52C5C40}"/>
              </a:ext>
            </a:extLst>
          </p:cNvPr>
          <p:cNvSpPr txBox="1"/>
          <p:nvPr/>
        </p:nvSpPr>
        <p:spPr>
          <a:xfrm>
            <a:off x="4950172" y="1119410"/>
            <a:ext cx="444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Muscle spindle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84AB6104-36FE-43A7-914E-5845BDC18547}"/>
              </a:ext>
            </a:extLst>
          </p:cNvPr>
          <p:cNvSpPr txBox="1"/>
          <p:nvPr/>
        </p:nvSpPr>
        <p:spPr>
          <a:xfrm>
            <a:off x="1462213" y="1119410"/>
            <a:ext cx="444672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Skin receptors</a:t>
            </a:r>
          </a:p>
        </p:txBody>
      </p:sp>
    </p:spTree>
    <p:extLst>
      <p:ext uri="{BB962C8B-B14F-4D97-AF65-F5344CB8AC3E}">
        <p14:creationId xmlns:p14="http://schemas.microsoft.com/office/powerpoint/2010/main" val="265386566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DFFE85A-AF07-8CC2-D1D1-0980152A695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5560" y="829054"/>
            <a:ext cx="3665995" cy="4314446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2AFBB4D1-466C-45E0-A7C4-739B4D2F69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876125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Receptor types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F520CB2-2AE9-4EA1-815E-F18B9105BE01}"/>
              </a:ext>
            </a:extLst>
          </p:cNvPr>
          <p:cNvSpPr txBox="1"/>
          <p:nvPr/>
        </p:nvSpPr>
        <p:spPr>
          <a:xfrm>
            <a:off x="4572000" y="921638"/>
            <a:ext cx="4446722" cy="1945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The different receptor types are sensitive to different tactile stimuli:</a:t>
            </a:r>
          </a:p>
          <a:p>
            <a:endParaRPr lang="en-US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Range of vibration frequencies (texture)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Spatial resolution (tactile acuity)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Slowly adapting (sense shapes)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Rapidly adapting (sense movements)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FF376F52-05E6-4A41-A455-528B8184AD0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4525" y="2986277"/>
            <a:ext cx="1940178" cy="2088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868845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5">
            <a:extLst>
              <a:ext uri="{FF2B5EF4-FFF2-40B4-BE49-F238E27FC236}">
                <a16:creationId xmlns:a16="http://schemas.microsoft.com/office/drawing/2014/main" id="{7B1418C9-BC6E-4EAE-9834-D4A1F954E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85961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Spinal cord and peripheral nerves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ACE96C9-26DF-438C-8345-4D918934260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6930"/>
          <a:stretch/>
        </p:blipFill>
        <p:spPr>
          <a:xfrm>
            <a:off x="5534826" y="1089326"/>
            <a:ext cx="3305748" cy="3798428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CDEB53AD-A7D2-4835-8F5E-F1D764BCEC8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99645" y="1178062"/>
            <a:ext cx="2161765" cy="3620956"/>
          </a:xfrm>
          <a:prstGeom prst="rect">
            <a:avLst/>
          </a:prstGeom>
        </p:spPr>
      </p:pic>
      <p:pic>
        <p:nvPicPr>
          <p:cNvPr id="15" name="Picture 14">
            <a:extLst>
              <a:ext uri="{FF2B5EF4-FFF2-40B4-BE49-F238E27FC236}">
                <a16:creationId xmlns:a16="http://schemas.microsoft.com/office/drawing/2014/main" id="{86E45429-D49F-4839-839E-29150E6D29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61109" y="1089326"/>
            <a:ext cx="2865120" cy="22189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478A2F61-9060-40FE-9C4E-A9DB0658F017}"/>
              </a:ext>
            </a:extLst>
          </p:cNvPr>
          <p:cNvSpPr txBox="1"/>
          <p:nvPr/>
        </p:nvSpPr>
        <p:spPr>
          <a:xfrm>
            <a:off x="161109" y="3530954"/>
            <a:ext cx="286512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 err="1"/>
              <a:t>Afferent</a:t>
            </a:r>
            <a:r>
              <a:rPr lang="fr-CH" dirty="0"/>
              <a:t> </a:t>
            </a:r>
            <a:r>
              <a:rPr lang="fr-CH" dirty="0" err="1"/>
              <a:t>sensory</a:t>
            </a:r>
            <a:r>
              <a:rPr lang="fr-CH" dirty="0"/>
              <a:t> </a:t>
            </a:r>
            <a:r>
              <a:rPr lang="fr-CH" dirty="0" err="1"/>
              <a:t>fibers</a:t>
            </a:r>
            <a:r>
              <a:rPr lang="fr-CH" dirty="0"/>
              <a:t> </a:t>
            </a:r>
            <a:r>
              <a:rPr lang="fr-CH" dirty="0" err="1"/>
              <a:t>travel</a:t>
            </a:r>
            <a:r>
              <a:rPr lang="fr-CH" dirty="0"/>
              <a:t> to the </a:t>
            </a:r>
            <a:r>
              <a:rPr lang="fr-CH" dirty="0" err="1"/>
              <a:t>brain</a:t>
            </a:r>
            <a:r>
              <a:rPr lang="fr-CH" dirty="0"/>
              <a:t> via the spinal </a:t>
            </a:r>
            <a:r>
              <a:rPr lang="fr-CH" dirty="0" err="1"/>
              <a:t>cord</a:t>
            </a:r>
            <a:endParaRPr lang="fr-CH" dirty="0"/>
          </a:p>
          <a:p>
            <a:endParaRPr lang="fr-CH" dirty="0"/>
          </a:p>
          <a:p>
            <a:r>
              <a:rPr lang="fr-CH" dirty="0" err="1"/>
              <a:t>Each</a:t>
            </a:r>
            <a:r>
              <a:rPr lang="fr-CH" dirty="0"/>
              <a:t> «slice» (dermatome) of the </a:t>
            </a:r>
            <a:r>
              <a:rPr lang="fr-CH" dirty="0" err="1"/>
              <a:t>human</a:t>
            </a:r>
            <a:r>
              <a:rPr lang="fr-CH" dirty="0"/>
              <a:t> body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innervated</a:t>
            </a:r>
            <a:r>
              <a:rPr lang="fr-CH" dirty="0"/>
              <a:t> by one pair of spinal nerves</a:t>
            </a:r>
          </a:p>
        </p:txBody>
      </p:sp>
    </p:spTree>
    <p:extLst>
      <p:ext uri="{BB962C8B-B14F-4D97-AF65-F5344CB8AC3E}">
        <p14:creationId xmlns:p14="http://schemas.microsoft.com/office/powerpoint/2010/main" val="260592995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377CED22-2079-41E5-BF24-7079927BAEC5}"/>
              </a:ext>
            </a:extLst>
          </p:cNvPr>
          <p:cNvGrpSpPr/>
          <p:nvPr/>
        </p:nvGrpSpPr>
        <p:grpSpPr>
          <a:xfrm>
            <a:off x="113817" y="708195"/>
            <a:ext cx="6650172" cy="4304367"/>
            <a:chOff x="1305506" y="656644"/>
            <a:chExt cx="9580987" cy="6201356"/>
          </a:xfrm>
        </p:grpSpPr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74E463C8-1E5C-466D-B7E7-05896F71B5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05506" y="656644"/>
              <a:ext cx="9580987" cy="6201356"/>
            </a:xfrm>
            <a:prstGeom prst="rect">
              <a:avLst/>
            </a:prstGeom>
          </p:spPr>
        </p:pic>
        <p:sp>
          <p:nvSpPr>
            <p:cNvPr id="6" name="Rectangle 5">
              <a:extLst>
                <a:ext uri="{FF2B5EF4-FFF2-40B4-BE49-F238E27FC236}">
                  <a16:creationId xmlns:a16="http://schemas.microsoft.com/office/drawing/2014/main" id="{FF5023D0-9034-4CFB-97BC-0768E7EBC455}"/>
                </a:ext>
              </a:extLst>
            </p:cNvPr>
            <p:cNvSpPr/>
            <p:nvPr/>
          </p:nvSpPr>
          <p:spPr>
            <a:xfrm>
              <a:off x="4876800" y="3757322"/>
              <a:ext cx="5807242" cy="310067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050" dirty="0"/>
            </a:p>
          </p:txBody>
        </p:sp>
      </p:grpSp>
      <p:sp>
        <p:nvSpPr>
          <p:cNvPr id="7" name="Rectangle 5">
            <a:extLst>
              <a:ext uri="{FF2B5EF4-FFF2-40B4-BE49-F238E27FC236}">
                <a16:creationId xmlns:a16="http://schemas.microsoft.com/office/drawing/2014/main" id="{7B1418C9-BC6E-4EAE-9834-D4A1F954E62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320546" y="238998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Neural pathway of touch</a:t>
            </a: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82A13DDD-AC4C-4FE9-BD15-4B6ACC1189CE}"/>
              </a:ext>
            </a:extLst>
          </p:cNvPr>
          <p:cNvGrpSpPr/>
          <p:nvPr/>
        </p:nvGrpSpPr>
        <p:grpSpPr>
          <a:xfrm>
            <a:off x="6763989" y="156754"/>
            <a:ext cx="2380004" cy="4855808"/>
            <a:chOff x="4691591" y="942466"/>
            <a:chExt cx="2777597" cy="5666981"/>
          </a:xfrm>
        </p:grpSpPr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ECAE815A-4F4E-47F6-A1E2-9ED0F9D9AC45}"/>
                </a:ext>
              </a:extLst>
            </p:cNvPr>
            <p:cNvGrpSpPr/>
            <p:nvPr/>
          </p:nvGrpSpPr>
          <p:grpSpPr>
            <a:xfrm>
              <a:off x="4691591" y="942466"/>
              <a:ext cx="2715034" cy="5666981"/>
              <a:chOff x="4500434" y="477044"/>
              <a:chExt cx="3226856" cy="6735274"/>
            </a:xfrm>
          </p:grpSpPr>
          <p:pic>
            <p:nvPicPr>
              <p:cNvPr id="12" name="Picture 11">
                <a:extLst>
                  <a:ext uri="{FF2B5EF4-FFF2-40B4-BE49-F238E27FC236}">
                    <a16:creationId xmlns:a16="http://schemas.microsoft.com/office/drawing/2014/main" id="{BA5C7DFD-F0FF-4FE5-B777-83942D5A38EF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4516951" y="4493975"/>
                <a:ext cx="2875417" cy="2718343"/>
              </a:xfrm>
              <a:prstGeom prst="rect">
                <a:avLst/>
              </a:prstGeom>
            </p:spPr>
          </p:pic>
          <p:pic>
            <p:nvPicPr>
              <p:cNvPr id="13" name="Picture 12">
                <a:extLst>
                  <a:ext uri="{FF2B5EF4-FFF2-40B4-BE49-F238E27FC236}">
                    <a16:creationId xmlns:a16="http://schemas.microsoft.com/office/drawing/2014/main" id="{92417ECE-E474-4851-B78E-25190E7D7085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/>
              <a:srcRect r="42577"/>
              <a:stretch/>
            </p:blipFill>
            <p:spPr>
              <a:xfrm>
                <a:off x="4500434" y="477044"/>
                <a:ext cx="3226856" cy="4013933"/>
              </a:xfrm>
              <a:prstGeom prst="rect">
                <a:avLst/>
              </a:prstGeom>
            </p:spPr>
          </p:pic>
        </p:grp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ACD7C4CD-EBC2-43C8-8E88-B022005E5CBD}"/>
                </a:ext>
              </a:extLst>
            </p:cNvPr>
            <p:cNvSpPr/>
            <p:nvPr/>
          </p:nvSpPr>
          <p:spPr>
            <a:xfrm>
              <a:off x="7158220" y="1745162"/>
              <a:ext cx="310968" cy="145689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6436C667-0CE5-4432-BE5A-EC7D424C122A}"/>
              </a:ext>
            </a:extLst>
          </p:cNvPr>
          <p:cNvSpPr/>
          <p:nvPr/>
        </p:nvSpPr>
        <p:spPr>
          <a:xfrm>
            <a:off x="8957166" y="63501"/>
            <a:ext cx="266455" cy="19224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3CD9456F-5D21-4224-BD76-568E3A9EB48F}"/>
              </a:ext>
            </a:extLst>
          </p:cNvPr>
          <p:cNvSpPr/>
          <p:nvPr/>
        </p:nvSpPr>
        <p:spPr>
          <a:xfrm>
            <a:off x="8847021" y="2995404"/>
            <a:ext cx="266455" cy="124835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60339BE-7757-4517-8886-1BA0A526B89E}"/>
              </a:ext>
            </a:extLst>
          </p:cNvPr>
          <p:cNvSpPr txBox="1"/>
          <p:nvPr/>
        </p:nvSpPr>
        <p:spPr>
          <a:xfrm>
            <a:off x="2539047" y="3042588"/>
            <a:ext cx="3995389" cy="20621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Primary sensory neuron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Peripheral to brainstem with cell body in DRG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Secondary sensory neuron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Brainstem to thalamus via the medial lemniscus pathway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b="1" dirty="0">
                <a:latin typeface="Arial" panose="020B0604020202020204" pitchFamily="34" charset="0"/>
                <a:cs typeface="Arial" panose="020B0604020202020204" pitchFamily="34" charset="0"/>
              </a:rPr>
              <a:t>Tertiary sensory neuron</a:t>
            </a:r>
            <a:r>
              <a:rPr lang="en-US" sz="1600" dirty="0">
                <a:latin typeface="Arial" panose="020B0604020202020204" pitchFamily="34" charset="0"/>
                <a:cs typeface="Arial" panose="020B0604020202020204" pitchFamily="34" charset="0"/>
              </a:rPr>
              <a:t>: Thalamus to cortex (S1)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16171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Group 9">
            <a:extLst>
              <a:ext uri="{FF2B5EF4-FFF2-40B4-BE49-F238E27FC236}">
                <a16:creationId xmlns:a16="http://schemas.microsoft.com/office/drawing/2014/main" id="{AE8808CE-6105-4547-931F-07C520657E00}"/>
              </a:ext>
            </a:extLst>
          </p:cNvPr>
          <p:cNvGrpSpPr/>
          <p:nvPr/>
        </p:nvGrpSpPr>
        <p:grpSpPr>
          <a:xfrm>
            <a:off x="6273085" y="923481"/>
            <a:ext cx="2700761" cy="2519685"/>
            <a:chOff x="5253599" y="2442082"/>
            <a:chExt cx="2700761" cy="2519685"/>
          </a:xfrm>
        </p:grpSpPr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68FFA948-D9D4-468B-A699-F543FEF44826}"/>
                </a:ext>
              </a:extLst>
            </p:cNvPr>
            <p:cNvGrpSpPr/>
            <p:nvPr/>
          </p:nvGrpSpPr>
          <p:grpSpPr>
            <a:xfrm>
              <a:off x="5253599" y="2442082"/>
              <a:ext cx="2700761" cy="2519685"/>
              <a:chOff x="5253599" y="2442082"/>
              <a:chExt cx="2700761" cy="2519685"/>
            </a:xfrm>
          </p:grpSpPr>
          <p:pic>
            <p:nvPicPr>
              <p:cNvPr id="4" name="Google Shape;106;p19">
                <a:extLst>
                  <a:ext uri="{FF2B5EF4-FFF2-40B4-BE49-F238E27FC236}">
                    <a16:creationId xmlns:a16="http://schemas.microsoft.com/office/drawing/2014/main" id="{B6910A32-F64F-470C-880E-E5038EDD7CDB}"/>
                  </a:ext>
                </a:extLst>
              </p:cNvPr>
              <p:cNvPicPr preferRelativeResize="0"/>
              <p:nvPr/>
            </p:nvPicPr>
            <p:blipFill rotWithShape="1">
              <a:blip r:embed="rId2">
                <a:alphaModFix/>
              </a:blip>
              <a:srcRect l="50844" t="52438"/>
              <a:stretch/>
            </p:blipFill>
            <p:spPr>
              <a:xfrm>
                <a:off x="5867553" y="2935703"/>
                <a:ext cx="2086807" cy="2026064"/>
              </a:xfrm>
              <a:prstGeom prst="rect">
                <a:avLst/>
              </a:prstGeom>
              <a:noFill/>
              <a:ln>
                <a:noFill/>
              </a:ln>
            </p:spPr>
          </p:pic>
          <p:sp>
            <p:nvSpPr>
              <p:cNvPr id="5" name="Rectangle 4">
                <a:extLst>
                  <a:ext uri="{FF2B5EF4-FFF2-40B4-BE49-F238E27FC236}">
                    <a16:creationId xmlns:a16="http://schemas.microsoft.com/office/drawing/2014/main" id="{C6D1FEBA-D50A-457A-A344-E75230618488}"/>
                  </a:ext>
                </a:extLst>
              </p:cNvPr>
              <p:cNvSpPr/>
              <p:nvPr/>
            </p:nvSpPr>
            <p:spPr>
              <a:xfrm>
                <a:off x="5253599" y="2442082"/>
                <a:ext cx="1227908" cy="108421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fr-CH"/>
              </a:p>
            </p:txBody>
          </p:sp>
        </p:grpSp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6BB0B663-5F67-4D8D-AC73-F0D7CEEF5F6C}"/>
                </a:ext>
              </a:extLst>
            </p:cNvPr>
            <p:cNvSpPr/>
            <p:nvPr/>
          </p:nvSpPr>
          <p:spPr>
            <a:xfrm>
              <a:off x="5566244" y="2984191"/>
              <a:ext cx="1227908" cy="1628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H"/>
            </a:p>
          </p:txBody>
        </p:sp>
      </p:grpSp>
      <p:pic>
        <p:nvPicPr>
          <p:cNvPr id="2" name="Picture 1">
            <a:extLst>
              <a:ext uri="{FF2B5EF4-FFF2-40B4-BE49-F238E27FC236}">
                <a16:creationId xmlns:a16="http://schemas.microsoft.com/office/drawing/2014/main" id="{6D3BB671-08FF-4978-BD3B-D6CDCB8EE7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934" y="788213"/>
            <a:ext cx="3648357" cy="4355287"/>
          </a:xfrm>
          <a:prstGeom prst="rect">
            <a:avLst/>
          </a:prstGeom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C9BAF1F1-ED67-45E0-8D08-5622ACB302A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873550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Tactile acuity and receptive fields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BDE2272-C0AA-4D8D-915B-505D5408534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27699" y="788213"/>
            <a:ext cx="2697666" cy="265495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199F5F0F-FDB3-4585-8721-504362B615BE}"/>
              </a:ext>
            </a:extLst>
          </p:cNvPr>
          <p:cNvSpPr txBox="1"/>
          <p:nvPr/>
        </p:nvSpPr>
        <p:spPr>
          <a:xfrm>
            <a:off x="4093045" y="3770511"/>
            <a:ext cx="505095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High local tactile acuity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High local density of tactile receptors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Large dedicated brain area to process all that information </a:t>
            </a:r>
          </a:p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= This body part is big in the homunculus !</a:t>
            </a:r>
          </a:p>
          <a:p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328509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Google Shape;106;p19">
            <a:extLst>
              <a:ext uri="{FF2B5EF4-FFF2-40B4-BE49-F238E27FC236}">
                <a16:creationId xmlns:a16="http://schemas.microsoft.com/office/drawing/2014/main" id="{419D22D5-9392-4854-8F78-251B08F4E502}"/>
              </a:ext>
            </a:extLst>
          </p:cNvPr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187750" y="842575"/>
            <a:ext cx="4077576" cy="4091574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Rectangle 5">
            <a:extLst>
              <a:ext uri="{FF2B5EF4-FFF2-40B4-BE49-F238E27FC236}">
                <a16:creationId xmlns:a16="http://schemas.microsoft.com/office/drawing/2014/main" id="{FCE4C4C5-B67F-4A75-9545-E47F9BC6DDC2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02050" y="255746"/>
            <a:ext cx="9073661" cy="386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algn="ctr">
              <a:defRPr/>
            </a:pPr>
            <a:r>
              <a:rPr lang="de-DE" sz="2500" dirty="0">
                <a:latin typeface="Arial" charset="0"/>
              </a:rPr>
              <a:t>Organization of the somatosensory cortex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479B39D-7150-4B31-8A3D-4F9BC5D2DE4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65019" y="769153"/>
            <a:ext cx="4077576" cy="2619938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780C4928-3284-4C14-B83C-B1F459341944}"/>
              </a:ext>
            </a:extLst>
          </p:cNvPr>
          <p:cNvSpPr/>
          <p:nvPr/>
        </p:nvSpPr>
        <p:spPr>
          <a:xfrm>
            <a:off x="2273300" y="3683000"/>
            <a:ext cx="3302000" cy="1460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H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1C81290-1D22-47A5-9A24-434ED4128EC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678500" y="2705100"/>
            <a:ext cx="2264910" cy="222904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71CF436-3D1D-490A-B635-50C96D133977}"/>
              </a:ext>
            </a:extLst>
          </p:cNvPr>
          <p:cNvSpPr txBox="1"/>
          <p:nvPr/>
        </p:nvSpPr>
        <p:spPr>
          <a:xfrm>
            <a:off x="5054600" y="3581400"/>
            <a:ext cx="36830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CH" dirty="0"/>
              <a:t>The </a:t>
            </a:r>
            <a:r>
              <a:rPr lang="fr-CH" dirty="0" err="1"/>
              <a:t>somatosensory</a:t>
            </a:r>
            <a:r>
              <a:rPr lang="fr-CH" dirty="0"/>
              <a:t> cortex </a:t>
            </a:r>
            <a:r>
              <a:rPr lang="fr-CH" dirty="0" err="1"/>
              <a:t>is</a:t>
            </a:r>
            <a:r>
              <a:rPr lang="fr-CH" dirty="0"/>
              <a:t> </a:t>
            </a:r>
            <a:r>
              <a:rPr lang="fr-CH" dirty="0" err="1"/>
              <a:t>subdivided</a:t>
            </a:r>
            <a:r>
              <a:rPr lang="fr-CH" dirty="0"/>
              <a:t> in 4 </a:t>
            </a:r>
            <a:r>
              <a:rPr lang="fr-CH" dirty="0" err="1"/>
              <a:t>parallel</a:t>
            </a:r>
            <a:r>
              <a:rPr lang="fr-CH" dirty="0"/>
              <a:t> areas (area 3a,3b, 1, 2) </a:t>
            </a:r>
            <a:r>
              <a:rPr lang="fr-CH" dirty="0" err="1"/>
              <a:t>which</a:t>
            </a:r>
            <a:r>
              <a:rPr lang="fr-CH" dirty="0"/>
              <a:t> process </a:t>
            </a:r>
            <a:r>
              <a:rPr lang="fr-CH" dirty="0" err="1"/>
              <a:t>increasingly</a:t>
            </a:r>
            <a:r>
              <a:rPr lang="fr-CH" dirty="0"/>
              <a:t> </a:t>
            </a:r>
            <a:r>
              <a:rPr lang="fr-CH" dirty="0" err="1"/>
              <a:t>complex</a:t>
            </a:r>
            <a:r>
              <a:rPr lang="fr-CH" dirty="0"/>
              <a:t> stimuli</a:t>
            </a:r>
          </a:p>
          <a:p>
            <a:endParaRPr lang="fr-CH" dirty="0"/>
          </a:p>
          <a:p>
            <a:r>
              <a:rPr lang="fr-CH" dirty="0"/>
              <a:t>Adjacent body parts are adjacent in the </a:t>
            </a:r>
            <a:r>
              <a:rPr lang="fr-CH" dirty="0" err="1"/>
              <a:t>somatosensory</a:t>
            </a:r>
            <a:r>
              <a:rPr lang="fr-CH" dirty="0"/>
              <a:t> cortex (</a:t>
            </a:r>
            <a:r>
              <a:rPr lang="fr-CH" dirty="0" err="1"/>
              <a:t>somatotopy</a:t>
            </a:r>
            <a:r>
              <a:rPr lang="fr-CH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3958703234"/>
      </p:ext>
    </p:extLst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375</TotalTime>
  <Words>381</Words>
  <Application>Microsoft Office PowerPoint</Application>
  <PresentationFormat>On-screen Show (16:9)</PresentationFormat>
  <Paragraphs>56</Paragraphs>
  <Slides>10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1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2" baseType="lpstr">
      <vt:lpstr>Arial</vt:lpstr>
      <vt:lpstr>Simple Light</vt:lpstr>
      <vt:lpstr>BIO-311 Neuroscience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BIO-311 Neuroscience</dc:title>
  <dc:creator>Md Al Amin Khan</dc:creator>
  <cp:lastModifiedBy>Md Al Amin Khan</cp:lastModifiedBy>
  <cp:revision>22</cp:revision>
  <dcterms:modified xsi:type="dcterms:W3CDTF">2024-10-10T10:34:24Z</dcterms:modified>
</cp:coreProperties>
</file>